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333" r:id="rId2"/>
    <p:sldId id="623" r:id="rId3"/>
    <p:sldId id="553" r:id="rId4"/>
    <p:sldId id="558" r:id="rId5"/>
    <p:sldId id="559" r:id="rId6"/>
    <p:sldId id="561" r:id="rId7"/>
    <p:sldId id="625" r:id="rId8"/>
    <p:sldId id="588" r:id="rId9"/>
    <p:sldId id="591" r:id="rId10"/>
    <p:sldId id="593" r:id="rId11"/>
    <p:sldId id="613" r:id="rId12"/>
    <p:sldId id="615" r:id="rId13"/>
    <p:sldId id="596" r:id="rId14"/>
    <p:sldId id="597" r:id="rId15"/>
    <p:sldId id="601" r:id="rId16"/>
    <p:sldId id="602" r:id="rId17"/>
    <p:sldId id="616" r:id="rId18"/>
    <p:sldId id="605" r:id="rId19"/>
    <p:sldId id="607" r:id="rId20"/>
    <p:sldId id="609" r:id="rId21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3AD"/>
    <a:srgbClr val="336699"/>
    <a:srgbClr val="FF3300"/>
    <a:srgbClr val="E4E4E4"/>
    <a:srgbClr val="DDDDDD"/>
    <a:srgbClr val="EAEAEA"/>
    <a:srgbClr val="D3B5E9"/>
    <a:srgbClr val="009B5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8" autoAdjust="0"/>
    <p:restoredTop sz="82671" autoAdjust="0"/>
  </p:normalViewPr>
  <p:slideViewPr>
    <p:cSldViewPr>
      <p:cViewPr varScale="1">
        <p:scale>
          <a:sx n="69" d="100"/>
          <a:sy n="69" d="100"/>
        </p:scale>
        <p:origin x="1146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0" y="18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58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6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t" anchorCtr="0" compatLnSpc="1">
            <a:prstTxWarp prst="textNoShape">
              <a:avLst/>
            </a:prstTxWarp>
          </a:bodyPr>
          <a:lstStyle>
            <a:lvl1pPr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095" y="0"/>
            <a:ext cx="297206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t" anchorCtr="0" compatLnSpc="1">
            <a:prstTxWarp prst="textNoShape">
              <a:avLst/>
            </a:prstTxWarp>
          </a:bodyPr>
          <a:lstStyle>
            <a:lvl1pPr algn="r"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5938"/>
            <a:ext cx="297206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b" anchorCtr="0" compatLnSpc="1">
            <a:prstTxWarp prst="textNoShape">
              <a:avLst/>
            </a:prstTxWarp>
          </a:bodyPr>
          <a:lstStyle>
            <a:lvl1pPr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6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t" anchorCtr="0" compatLnSpc="1">
            <a:prstTxWarp prst="textNoShape">
              <a:avLst/>
            </a:prstTxWarp>
          </a:bodyPr>
          <a:lstStyle>
            <a:lvl1pPr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095" y="0"/>
            <a:ext cx="2972060" cy="46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t" anchorCtr="0" compatLnSpc="1">
            <a:prstTxWarp prst="textNoShape">
              <a:avLst/>
            </a:prstTxWarp>
          </a:bodyPr>
          <a:lstStyle>
            <a:lvl1pPr algn="r"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771525"/>
            <a:ext cx="534352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778" y="4703765"/>
            <a:ext cx="4928597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5938"/>
            <a:ext cx="297206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b" anchorCtr="0" compatLnSpc="1">
            <a:prstTxWarp prst="textNoShape">
              <a:avLst/>
            </a:prstTxWarp>
          </a:bodyPr>
          <a:lstStyle>
            <a:lvl1pPr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095" y="9405938"/>
            <a:ext cx="2972060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767" tIns="45883" rIns="91767" bIns="45883" numCol="1" anchor="b" anchorCtr="0" compatLnSpc="1">
            <a:prstTxWarp prst="textNoShape">
              <a:avLst/>
            </a:prstTxWarp>
          </a:bodyPr>
          <a:lstStyle>
            <a:lvl1pPr algn="r" defTabSz="91745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2546A4-094F-4A11-A4DF-1C8964177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-15552" y="0"/>
            <a:ext cx="9417496" cy="620688"/>
          </a:xfrm>
          <a:prstGeom prst="rect">
            <a:avLst/>
          </a:prstGeom>
          <a:solidFill>
            <a:srgbClr val="3973AD"/>
          </a:solidFill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  <a:prstGeom prst="rect">
            <a:avLst/>
          </a:prstGeom>
        </p:spPr>
        <p:txBody>
          <a:bodyPr anchor="t"/>
          <a:lstStyle>
            <a:lvl1pPr algn="l">
              <a:defRPr kumimoji="0" lang="fr-FR" sz="32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-15552" y="0"/>
            <a:ext cx="9417496" cy="620688"/>
          </a:xfrm>
          <a:prstGeom prst="rect">
            <a:avLst/>
          </a:prstGeom>
          <a:solidFill>
            <a:srgbClr val="3973AD"/>
          </a:solidFill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  <a:prstGeom prst="rect">
            <a:avLst/>
          </a:prstGeom>
        </p:spPr>
        <p:txBody>
          <a:bodyPr anchor="t"/>
          <a:lstStyle>
            <a:lvl1pPr algn="l">
              <a:defRPr kumimoji="0" lang="fr-FR" sz="32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12/10/2017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9777413" y="0"/>
            <a:ext cx="0" cy="6858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9632950" y="0"/>
            <a:ext cx="0" cy="685800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9490075" y="0"/>
            <a:ext cx="0" cy="6858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31" name="Picture 12" descr="Logo Suite-de-lettre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7550" y="6092825"/>
            <a:ext cx="971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40" name="Text Box 112"/>
          <p:cNvSpPr txBox="1">
            <a:spLocks noChangeArrowheads="1"/>
          </p:cNvSpPr>
          <p:nvPr/>
        </p:nvSpPr>
        <p:spPr bwMode="auto">
          <a:xfrm>
            <a:off x="1064568" y="2564904"/>
            <a:ext cx="7561262" cy="830997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Déploiement de bornes de charge pour véhicules électriques et hybrides rechargeables</a:t>
            </a:r>
          </a:p>
        </p:txBody>
      </p:sp>
      <p:sp>
        <p:nvSpPr>
          <p:cNvPr id="2051" name="Text Box 114"/>
          <p:cNvSpPr txBox="1">
            <a:spLocks noChangeArrowheads="1"/>
          </p:cNvSpPr>
          <p:nvPr/>
        </p:nvSpPr>
        <p:spPr bwMode="auto">
          <a:xfrm>
            <a:off x="1928664" y="5589240"/>
            <a:ext cx="3816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i="1" dirty="0">
                <a:solidFill>
                  <a:srgbClr val="336699"/>
                </a:solidFill>
                <a:latin typeface="Calibri" pitchFamily="34" charset="0"/>
              </a:rPr>
              <a:t>18, rue de la Pépinière – 75008 PARIS</a:t>
            </a:r>
          </a:p>
          <a:p>
            <a:pPr>
              <a:spcBef>
                <a:spcPct val="50000"/>
              </a:spcBef>
            </a:pPr>
            <a:r>
              <a:rPr lang="fr-FR" sz="1400" b="1" i="1" dirty="0">
                <a:solidFill>
                  <a:srgbClr val="336699"/>
                </a:solidFill>
                <a:latin typeface="Calibri" pitchFamily="34" charset="0"/>
              </a:rPr>
              <a:t>Tél. : 01 44 70 78 10 – Fax : 01 44 70 19 34</a:t>
            </a:r>
          </a:p>
          <a:p>
            <a:pPr>
              <a:spcBef>
                <a:spcPct val="50000"/>
              </a:spcBef>
            </a:pPr>
            <a:r>
              <a:rPr lang="fr-FR" sz="1400" b="1" i="1" dirty="0">
                <a:solidFill>
                  <a:srgbClr val="336699"/>
                </a:solidFill>
                <a:latin typeface="Calibri" pitchFamily="34" charset="0"/>
              </a:rPr>
              <a:t>e-mail : contact@aeconseil.fr</a:t>
            </a:r>
            <a:endParaRPr lang="fr-FR" sz="1400" dirty="0">
              <a:solidFill>
                <a:srgbClr val="336699"/>
              </a:solidFill>
              <a:latin typeface="Calibri" pitchFamily="34" charset="0"/>
            </a:endParaRPr>
          </a:p>
        </p:txBody>
      </p:sp>
      <p:pic>
        <p:nvPicPr>
          <p:cNvPr id="2052" name="Picture 11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5517232"/>
            <a:ext cx="1495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16"/>
          <p:cNvSpPr txBox="1">
            <a:spLocks noChangeArrowheads="1"/>
          </p:cNvSpPr>
          <p:nvPr/>
        </p:nvSpPr>
        <p:spPr bwMode="auto">
          <a:xfrm>
            <a:off x="704850" y="6186488"/>
            <a:ext cx="7561263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000" b="1">
              <a:solidFill>
                <a:srgbClr val="336699"/>
              </a:solidFill>
            </a:endParaRPr>
          </a:p>
          <a:p>
            <a:pPr algn="r">
              <a:spcBef>
                <a:spcPct val="50000"/>
              </a:spcBef>
            </a:pPr>
            <a:endParaRPr lang="fr-FR" sz="1200" b="1">
              <a:solidFill>
                <a:srgbClr val="336699"/>
              </a:solidFill>
            </a:endParaRPr>
          </a:p>
        </p:txBody>
      </p:sp>
      <p:sp>
        <p:nvSpPr>
          <p:cNvPr id="2054" name="Rectangle 117"/>
          <p:cNvSpPr>
            <a:spLocks noChangeArrowheads="1"/>
          </p:cNvSpPr>
          <p:nvPr/>
        </p:nvSpPr>
        <p:spPr bwMode="auto">
          <a:xfrm>
            <a:off x="8310563" y="6072188"/>
            <a:ext cx="10826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216696" y="37890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Comité syndical du 13 octobre 2017</a:t>
            </a:r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880" y="260648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 déploiement opérationnel</a:t>
            </a:r>
          </a:p>
        </p:txBody>
      </p:sp>
      <p:cxnSp>
        <p:nvCxnSpPr>
          <p:cNvPr id="64" name="Forme 158"/>
          <p:cNvCxnSpPr>
            <a:stCxn id="67" idx="2"/>
            <a:endCxn id="86" idx="0"/>
          </p:cNvCxnSpPr>
          <p:nvPr/>
        </p:nvCxnSpPr>
        <p:spPr>
          <a:xfrm rot="5400000">
            <a:off x="3691483" y="2728503"/>
            <a:ext cx="2664296" cy="896938"/>
          </a:xfrm>
          <a:prstGeom prst="bentConnector3">
            <a:avLst>
              <a:gd name="adj1" fmla="val 74607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5" name="Rectangle à coins arrondis 64"/>
          <p:cNvSpPr/>
          <p:nvPr/>
        </p:nvSpPr>
        <p:spPr>
          <a:xfrm>
            <a:off x="6228184" y="3429000"/>
            <a:ext cx="2160240" cy="93610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Réseau de bornes de recharge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6228184" y="5733256"/>
            <a:ext cx="2088232" cy="936104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UTILISATEUR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3707904" y="908720"/>
            <a:ext cx="3528392" cy="93610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Maitrise d’ouvrage : financement et propriété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Responsable de l’exploitation</a:t>
            </a:r>
          </a:p>
        </p:txBody>
      </p:sp>
      <p:cxnSp>
        <p:nvCxnSpPr>
          <p:cNvPr id="68" name="Connecteur droit avec flèche 67"/>
          <p:cNvCxnSpPr>
            <a:stCxn id="67" idx="2"/>
            <a:endCxn id="65" idx="0"/>
          </p:cNvCxnSpPr>
          <p:nvPr/>
        </p:nvCxnSpPr>
        <p:spPr>
          <a:xfrm>
            <a:off x="5472100" y="1844824"/>
            <a:ext cx="1836204" cy="1584176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9" name="ZoneTexte 68"/>
          <p:cNvSpPr txBox="1"/>
          <p:nvPr/>
        </p:nvSpPr>
        <p:spPr>
          <a:xfrm>
            <a:off x="1619672" y="2060848"/>
            <a:ext cx="1284326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Confie l’exploitation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987824" y="2060848"/>
            <a:ext cx="1316386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Confie la supervision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7257256" y="692696"/>
            <a:ext cx="1907704" cy="79208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Co-définition du schéma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Participation éventuelle au financement</a:t>
            </a:r>
          </a:p>
        </p:txBody>
      </p:sp>
      <p:sp>
        <p:nvSpPr>
          <p:cNvPr id="72" name="Rectangle à coins arrondis 71"/>
          <p:cNvSpPr/>
          <p:nvPr/>
        </p:nvSpPr>
        <p:spPr>
          <a:xfrm>
            <a:off x="683568" y="3573016"/>
            <a:ext cx="2016224" cy="129614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Exploitation et maintenance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préventive (visite annuelle)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Maintenance curative : pannes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Forme 72"/>
          <p:cNvCxnSpPr>
            <a:stCxn id="67" idx="1"/>
            <a:endCxn id="69" idx="0"/>
          </p:cNvCxnSpPr>
          <p:nvPr/>
        </p:nvCxnSpPr>
        <p:spPr>
          <a:xfrm rot="10800000" flipV="1">
            <a:off x="2261836" y="1376772"/>
            <a:ext cx="1446069" cy="684076"/>
          </a:xfrm>
          <a:prstGeom prst="bentConnector2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4" name="Forme 31"/>
          <p:cNvCxnSpPr>
            <a:stCxn id="69" idx="2"/>
            <a:endCxn id="72" idx="0"/>
          </p:cNvCxnSpPr>
          <p:nvPr/>
        </p:nvCxnSpPr>
        <p:spPr>
          <a:xfrm rot="5400000">
            <a:off x="1347632" y="2658813"/>
            <a:ext cx="1258252" cy="57015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5" name="Forme 74"/>
          <p:cNvCxnSpPr>
            <a:stCxn id="67" idx="1"/>
            <a:endCxn id="70" idx="0"/>
          </p:cNvCxnSpPr>
          <p:nvPr/>
        </p:nvCxnSpPr>
        <p:spPr>
          <a:xfrm rot="10800000" flipV="1">
            <a:off x="3646018" y="1376772"/>
            <a:ext cx="61887" cy="684076"/>
          </a:xfrm>
          <a:prstGeom prst="bentConnector2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6" name="Rectangle à coins arrondis 75"/>
          <p:cNvSpPr/>
          <p:nvPr/>
        </p:nvSpPr>
        <p:spPr>
          <a:xfrm>
            <a:off x="2123728" y="2564904"/>
            <a:ext cx="3024336" cy="93610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Supervision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-gestion à distance (bornes communicantes)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-serveur, gestion des données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-pilotage de la charge (adaptation)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Forme 42"/>
          <p:cNvCxnSpPr>
            <a:stCxn id="70" idx="2"/>
          </p:cNvCxnSpPr>
          <p:nvPr/>
        </p:nvCxnSpPr>
        <p:spPr>
          <a:xfrm rot="16200000" flipH="1">
            <a:off x="3623898" y="2336882"/>
            <a:ext cx="250140" cy="20590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8" name="Forme 42"/>
          <p:cNvCxnSpPr>
            <a:stCxn id="76" idx="2"/>
            <a:endCxn id="72" idx="3"/>
          </p:cNvCxnSpPr>
          <p:nvPr/>
        </p:nvCxnSpPr>
        <p:spPr>
          <a:xfrm rot="5400000">
            <a:off x="2807804" y="3392996"/>
            <a:ext cx="720080" cy="936104"/>
          </a:xfrm>
          <a:prstGeom prst="bentConnector2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9" name="Forme 42"/>
          <p:cNvCxnSpPr>
            <a:stCxn id="76" idx="2"/>
            <a:endCxn id="80" idx="0"/>
          </p:cNvCxnSpPr>
          <p:nvPr/>
        </p:nvCxnSpPr>
        <p:spPr>
          <a:xfrm rot="5400000">
            <a:off x="1979712" y="3861048"/>
            <a:ext cx="2016224" cy="1296144"/>
          </a:xfrm>
          <a:prstGeom prst="bentConnector3">
            <a:avLst>
              <a:gd name="adj1" fmla="val 79522"/>
            </a:avLst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0" name="Rectangle à coins arrondis 79"/>
          <p:cNvSpPr/>
          <p:nvPr/>
        </p:nvSpPr>
        <p:spPr>
          <a:xfrm>
            <a:off x="827584" y="5517232"/>
            <a:ext cx="3024336" cy="936104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clientèle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Monétique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de la facturation, impayés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 sur disponibilité des bornes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467544" y="2564904"/>
            <a:ext cx="1008112" cy="64807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Fournisseur d’énergie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67544" y="2060848"/>
            <a:ext cx="1079142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Achète l’énergie</a:t>
            </a:r>
          </a:p>
        </p:txBody>
      </p:sp>
      <p:cxnSp>
        <p:nvCxnSpPr>
          <p:cNvPr id="83" name="Forme 82"/>
          <p:cNvCxnSpPr>
            <a:stCxn id="67" idx="1"/>
            <a:endCxn id="82" idx="0"/>
          </p:cNvCxnSpPr>
          <p:nvPr/>
        </p:nvCxnSpPr>
        <p:spPr>
          <a:xfrm rot="10800000" flipV="1">
            <a:off x="1007116" y="1376772"/>
            <a:ext cx="2700789" cy="684076"/>
          </a:xfrm>
          <a:prstGeom prst="bentConnector2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4" name="Forme 31"/>
          <p:cNvCxnSpPr>
            <a:stCxn id="82" idx="2"/>
            <a:endCxn id="81" idx="0"/>
          </p:cNvCxnSpPr>
          <p:nvPr/>
        </p:nvCxnSpPr>
        <p:spPr>
          <a:xfrm rot="5400000">
            <a:off x="864288" y="2422077"/>
            <a:ext cx="250140" cy="3551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5" name="Double flèche verticale 84"/>
          <p:cNvSpPr/>
          <p:nvPr/>
        </p:nvSpPr>
        <p:spPr>
          <a:xfrm>
            <a:off x="7164288" y="4437112"/>
            <a:ext cx="288032" cy="1296144"/>
          </a:xfrm>
          <a:prstGeom prst="upDownArrow">
            <a:avLst/>
          </a:prstGeom>
          <a:gradFill>
            <a:gsLst>
              <a:gs pos="0">
                <a:srgbClr val="F79646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62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779912" y="4509120"/>
            <a:ext cx="1590500" cy="2539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Confie la gestion clientèle</a:t>
            </a:r>
          </a:p>
        </p:txBody>
      </p:sp>
      <p:cxnSp>
        <p:nvCxnSpPr>
          <p:cNvPr id="87" name="Forme 42"/>
          <p:cNvCxnSpPr/>
          <p:nvPr/>
        </p:nvCxnSpPr>
        <p:spPr>
          <a:xfrm rot="5400000">
            <a:off x="3743908" y="4905164"/>
            <a:ext cx="936104" cy="72008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8" name="Forme 42"/>
          <p:cNvCxnSpPr>
            <a:stCxn id="80" idx="3"/>
            <a:endCxn id="66" idx="1"/>
          </p:cNvCxnSpPr>
          <p:nvPr/>
        </p:nvCxnSpPr>
        <p:spPr>
          <a:xfrm>
            <a:off x="3851920" y="5985284"/>
            <a:ext cx="2376264" cy="21602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9" name="ZoneTexte 88"/>
          <p:cNvSpPr txBox="1"/>
          <p:nvPr/>
        </p:nvSpPr>
        <p:spPr>
          <a:xfrm>
            <a:off x="6084168" y="2492896"/>
            <a:ext cx="925253" cy="4154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Déploiement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opérationnel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039544" y="4869160"/>
            <a:ext cx="4104456" cy="57708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temps réel 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 le réseau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Accès simple et unifié au niveau régional 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badge, monétique, interopérabilité des bornes, </a:t>
            </a:r>
            <a:r>
              <a:rPr kumimoji="0" lang="fr-FR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intermodalité</a:t>
            </a: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1" name="Rectangle à coins arrondis 90"/>
          <p:cNvSpPr/>
          <p:nvPr/>
        </p:nvSpPr>
        <p:spPr>
          <a:xfrm rot="16200000">
            <a:off x="-1350911" y="3375248"/>
            <a:ext cx="3168352" cy="39553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TECHNIQUE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à coins arrondis 91"/>
          <p:cNvSpPr/>
          <p:nvPr/>
        </p:nvSpPr>
        <p:spPr>
          <a:xfrm rot="16200000">
            <a:off x="-396552" y="5733256"/>
            <a:ext cx="1440160" cy="432048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GESTION CLIENTELE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7257256" y="1556792"/>
            <a:ext cx="190770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Calibri"/>
              </a:rPr>
              <a:t>Partenaires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Groupement de commandes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sysClr val="windowText" lastClr="000000"/>
                </a:solidFill>
                <a:latin typeface="Calibri"/>
              </a:rPr>
              <a:t>Chacun exécute pour ce qui le concerne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40" name="Text Box 112"/>
          <p:cNvSpPr txBox="1">
            <a:spLocks noChangeArrowheads="1"/>
          </p:cNvSpPr>
          <p:nvPr/>
        </p:nvSpPr>
        <p:spPr bwMode="auto">
          <a:xfrm>
            <a:off x="1064568" y="3140970"/>
            <a:ext cx="7561262" cy="461665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Les éléments financiers</a:t>
            </a:r>
          </a:p>
        </p:txBody>
      </p:sp>
      <p:sp>
        <p:nvSpPr>
          <p:cNvPr id="2053" name="Text Box 116"/>
          <p:cNvSpPr txBox="1">
            <a:spLocks noChangeArrowheads="1"/>
          </p:cNvSpPr>
          <p:nvPr/>
        </p:nvSpPr>
        <p:spPr bwMode="auto">
          <a:xfrm>
            <a:off x="704851" y="6186488"/>
            <a:ext cx="7561263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000" b="1">
              <a:solidFill>
                <a:srgbClr val="336699"/>
              </a:solidFill>
            </a:endParaRPr>
          </a:p>
          <a:p>
            <a:pPr algn="r">
              <a:spcBef>
                <a:spcPct val="50000"/>
              </a:spcBef>
            </a:pPr>
            <a:endParaRPr lang="fr-FR" sz="1200" b="1">
              <a:solidFill>
                <a:srgbClr val="336699"/>
              </a:solidFill>
            </a:endParaRPr>
          </a:p>
        </p:txBody>
      </p:sp>
      <p:sp>
        <p:nvSpPr>
          <p:cNvPr id="2054" name="Rectangle 117"/>
          <p:cNvSpPr>
            <a:spLocks noChangeArrowheads="1"/>
          </p:cNvSpPr>
          <p:nvPr/>
        </p:nvSpPr>
        <p:spPr bwMode="auto">
          <a:xfrm>
            <a:off x="8310564" y="6072190"/>
            <a:ext cx="10826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éléments financiers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2480" y="692696"/>
            <a:ext cx="9073008" cy="5047536"/>
          </a:xfrm>
          <a:prstGeom prst="rect">
            <a:avLst/>
          </a:prstGeom>
          <a:ln>
            <a:solidFill>
              <a:srgbClr val="3973A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Méthodologie 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/>
              <a:t>Analyse des charges d’investissement et d’exploitation 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Charges d’investissement : dépend du nombre de bornes déployées ; déploiement d’ici 2019 : technologie et coûts supposés constants (en € courants) ; amortissement sur 10 ans ; renouvellement après 10 ans de service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Charges d’exploitation : part dépendant du nombre de bornes déployées ; part variable dépendant des consommations, donc des taux d’utilisation de bornes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+mj-lt"/>
              <a:buAutoNum type="arabicPeriod" startAt="2"/>
            </a:pPr>
            <a:r>
              <a:rPr lang="fr-FR" sz="1400" dirty="0"/>
              <a:t>Hypothèses de taux d’utilisation par borne de charge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Référence de base de 125 charges complètes par an par borne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Retours d’expérience insuffisants, mais hypothèses réalistes (les usages de bornes publics restent occasionnels pour les propriétaires – hors </a:t>
            </a:r>
            <a:r>
              <a:rPr lang="fr-FR" sz="1400" dirty="0" err="1"/>
              <a:t>autopartage</a:t>
            </a:r>
            <a:r>
              <a:rPr lang="fr-FR" sz="1400" dirty="0"/>
              <a:t> et centres urbains)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Temps de charge moyen par usager estimé à 1h-1h30 : choix de modélisation avec 1h15, application d’un tarif horaire</a:t>
            </a:r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pPr marL="342900" indent="-342900">
              <a:buFont typeface="+mj-lt"/>
              <a:buAutoNum type="arabicPeriod" startAt="3"/>
            </a:pPr>
            <a:r>
              <a:rPr lang="fr-FR" sz="1400" dirty="0"/>
              <a:t>Hypothèses de coûts du service pour l’usager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La propension à payer par les usagers est estimée entre 2 et 5€ par charge accélérée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Les structures tarifaires varient : à l’heure, tarif limité à 2h, forfait…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Modélisation d’un tarif horaire 2,9€HT / h à 18kVA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Assurer un stationnement gratuit pendant 2h sur la commune – impact budgétaire non considéré pour la commune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pPr marL="342900" indent="-342900">
              <a:buFont typeface="+mj-lt"/>
              <a:buAutoNum type="arabicPeriod" startAt="4"/>
            </a:pPr>
            <a:r>
              <a:rPr lang="fr-FR" sz="1400" dirty="0"/>
              <a:t>Analyses menées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Analyse des charges à supporter par le syndicat, en tenant compte des recettes : excédent brut d’exploitation, résultat d’exploitation intégrant les amortissements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/>
              <a:t>Rentabilité et évolutions du service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charges d’investissement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992" y="1484784"/>
            <a:ext cx="435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28464" y="4149080"/>
            <a:ext cx="46494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Financement :</a:t>
            </a:r>
          </a:p>
          <a:p>
            <a:pPr algn="ctr"/>
            <a:r>
              <a:rPr lang="fr-FR" b="1" dirty="0"/>
              <a:t>50% ADEME (</a:t>
            </a:r>
            <a:r>
              <a:rPr lang="fr-FR" b="1" dirty="0">
                <a:sym typeface="Wingdings" pitchFamily="2" charset="2"/>
              </a:rPr>
              <a:t> 2019)</a:t>
            </a:r>
          </a:p>
          <a:p>
            <a:pPr algn="ctr"/>
            <a:r>
              <a:rPr lang="fr-FR" b="1" dirty="0">
                <a:sym typeface="Wingdings" pitchFamily="2" charset="2"/>
              </a:rPr>
              <a:t>50% SEV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0472" y="1412776"/>
            <a:ext cx="43684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Investissement par borne de charge normale et accélérée :</a:t>
            </a:r>
          </a:p>
          <a:p>
            <a:pPr algn="ctr"/>
            <a:r>
              <a:rPr lang="fr-FR" b="1" dirty="0"/>
              <a:t>~10 000€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 financement du déploiement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792760" y="5157192"/>
            <a:ext cx="3312368" cy="432048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Investissement de 260 k€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412776"/>
            <a:ext cx="7205662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62523" y="1124744"/>
            <a:ext cx="8502945" cy="5328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1365250" lvl="2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r-FR" sz="1600" b="1" dirty="0"/>
          </a:p>
          <a:p>
            <a:pPr marL="1077913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75000"/>
              <a:buFont typeface="Arial" pitchFamily="34" charset="0"/>
              <a:buChar char="►"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32720" y="764704"/>
            <a:ext cx="461729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Par borne de charge normale et accélérée</a:t>
            </a:r>
          </a:p>
          <a:p>
            <a:pPr algn="ctr"/>
            <a:r>
              <a:rPr lang="fr-FR" sz="1600" dirty="0"/>
              <a:t>Hypothèse 125 charges complètes / borne / an</a:t>
            </a:r>
          </a:p>
          <a:p>
            <a:pPr algn="ctr"/>
            <a:r>
              <a:rPr lang="fr-FR" sz="1600" dirty="0"/>
              <a:t>Abonnement points de livraison 18kVA</a:t>
            </a:r>
          </a:p>
          <a:p>
            <a:pPr algn="ctr"/>
            <a:r>
              <a:rPr lang="fr-FR" sz="1600" b="1" dirty="0"/>
              <a:t>~1 200€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charges annuelles d’exploitation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8" y="1916832"/>
            <a:ext cx="4419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8464" y="764704"/>
            <a:ext cx="95614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Hypothèse 125 charges complètes / borne / an dès 2022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charges annuelles d’exploitation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539" y="2049462"/>
            <a:ext cx="6481765" cy="38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454750" cy="42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00472" y="764704"/>
            <a:ext cx="95614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Charges d’exploitation</a:t>
            </a: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charges annuelles d’exploitation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888" y="3068960"/>
            <a:ext cx="5374630" cy="35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961112" y="2564904"/>
            <a:ext cx="3521125" cy="4084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Dont charges fixes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856656" y="836712"/>
            <a:ext cx="62646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Hypothèse 125 charges complètes / borne / an</a:t>
            </a:r>
          </a:p>
          <a:p>
            <a:pPr algn="ctr"/>
            <a:r>
              <a:rPr lang="fr-FR" sz="1600" b="1" dirty="0"/>
              <a:t>Tarif par charge d’une heure et quart : 3,6€ HT / 4,5 € TTC </a:t>
            </a: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recettes du service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586" y="1844824"/>
            <a:ext cx="6886798" cy="44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8464" y="764704"/>
            <a:ext cx="926738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Excédent brut d’exploitation et résultat net</a:t>
            </a:r>
            <a:endParaRPr lang="fr-FR" sz="1600" b="1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L’équilibre entre dépenses et recettes d’exploitation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06" y="1340768"/>
            <a:ext cx="8110934" cy="52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40" name="Text Box 112"/>
          <p:cNvSpPr txBox="1">
            <a:spLocks noChangeArrowheads="1"/>
          </p:cNvSpPr>
          <p:nvPr/>
        </p:nvSpPr>
        <p:spPr bwMode="auto">
          <a:xfrm>
            <a:off x="1064568" y="3140970"/>
            <a:ext cx="7561262" cy="461665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Contexte et retours d’expérience</a:t>
            </a:r>
          </a:p>
        </p:txBody>
      </p:sp>
      <p:sp>
        <p:nvSpPr>
          <p:cNvPr id="2053" name="Text Box 116"/>
          <p:cNvSpPr txBox="1">
            <a:spLocks noChangeArrowheads="1"/>
          </p:cNvSpPr>
          <p:nvPr/>
        </p:nvSpPr>
        <p:spPr bwMode="auto">
          <a:xfrm>
            <a:off x="704851" y="6186488"/>
            <a:ext cx="7561263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000" b="1">
              <a:solidFill>
                <a:srgbClr val="336699"/>
              </a:solidFill>
            </a:endParaRPr>
          </a:p>
          <a:p>
            <a:pPr algn="r">
              <a:spcBef>
                <a:spcPct val="50000"/>
              </a:spcBef>
            </a:pPr>
            <a:endParaRPr lang="fr-FR" sz="1200" b="1">
              <a:solidFill>
                <a:srgbClr val="336699"/>
              </a:solidFill>
            </a:endParaRPr>
          </a:p>
        </p:txBody>
      </p:sp>
      <p:sp>
        <p:nvSpPr>
          <p:cNvPr id="2054" name="Rectangle 117"/>
          <p:cNvSpPr>
            <a:spLocks noChangeArrowheads="1"/>
          </p:cNvSpPr>
          <p:nvPr/>
        </p:nvSpPr>
        <p:spPr bwMode="auto">
          <a:xfrm>
            <a:off x="8310564" y="6072190"/>
            <a:ext cx="10826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AutoShape 2" descr="blob:null/80022849-8b6b-4115-bad9-144bbec9d6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536" y="764704"/>
            <a:ext cx="795688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L’arbitrage tarifaire se fera selon l’utilisation du service : </a:t>
            </a:r>
          </a:p>
          <a:p>
            <a:pPr algn="ctr">
              <a:buFont typeface="Arial" pitchFamily="34" charset="0"/>
              <a:buChar char="•"/>
            </a:pPr>
            <a:r>
              <a:rPr lang="fr-FR" sz="1600" dirty="0"/>
              <a:t>Si l’usage est peu fréquent, les tarifs devront être maintenus attractifs : l’hypothèse la plus pessimiste </a:t>
            </a:r>
            <a:r>
              <a:rPr lang="fr-FR" sz="1600" i="1" dirty="0"/>
              <a:t>a priori </a:t>
            </a:r>
            <a:r>
              <a:rPr lang="fr-FR" sz="1600" dirty="0"/>
              <a:t>doit</a:t>
            </a:r>
            <a:r>
              <a:rPr lang="fr-FR" sz="1600" i="1" dirty="0"/>
              <a:t> </a:t>
            </a:r>
            <a:r>
              <a:rPr lang="fr-FR" sz="1600" dirty="0"/>
              <a:t>rester 0 utilisation / pas de recettes ;</a:t>
            </a:r>
          </a:p>
          <a:p>
            <a:pPr algn="ctr">
              <a:buFont typeface="Arial" pitchFamily="34" charset="0"/>
              <a:buChar char="•"/>
            </a:pPr>
            <a:r>
              <a:rPr lang="fr-FR" sz="1600" dirty="0"/>
              <a:t>si l’usage est développé, les tarifs doivent être adaptés (dans la limite d’un tarif attractif au regard des usages thermiques) ;</a:t>
            </a:r>
          </a:p>
          <a:p>
            <a:pPr algn="ctr">
              <a:buFont typeface="Arial" pitchFamily="34" charset="0"/>
              <a:buChar char="•"/>
            </a:pPr>
            <a:r>
              <a:rPr lang="fr-FR" sz="1600" dirty="0"/>
              <a:t>La fixation des tarifs doit être incitative au début, et s’adapter aux fréquences d’utilisation pour une optimisation de l’excédent brut d’exploitation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L’équilibre économique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6536" y="2708920"/>
            <a:ext cx="795688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projet de déploiement de bornes est structurellement déficitaire, dans le contexte actuel (usage, tarifs acceptables)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Les dépenses nécessaires pour couvrir les charges d’exploitation sont  </a:t>
            </a:r>
          </a:p>
          <a:p>
            <a:pPr algn="ctr"/>
            <a:r>
              <a:rPr lang="fr-FR" sz="1600" dirty="0"/>
              <a:t>entre 50k€ et 70k€ / an selon les usages / tarifs 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Le projet présenté se fonde sur une durée d’amortissement de 10 ans, besoins en investissement renouvelés au bout de 10 ans</a:t>
            </a:r>
          </a:p>
          <a:p>
            <a:pPr algn="ctr"/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76536" y="5085184"/>
            <a:ext cx="7956884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Participation des communes ? Différents modèles existent</a:t>
            </a:r>
          </a:p>
          <a:p>
            <a:pPr algn="ctr">
              <a:buFontTx/>
              <a:buChar char="-"/>
            </a:pPr>
            <a:r>
              <a:rPr lang="fr-FR" sz="1600" dirty="0"/>
              <a:t>à l’investissement : cela dépend des capacités de financement par le syndicat en direct</a:t>
            </a:r>
          </a:p>
          <a:p>
            <a:pPr algn="ctr"/>
            <a:r>
              <a:rPr lang="fr-FR" sz="1600" dirty="0"/>
              <a:t>~10 à 20 % soit 2 à 4 k€ / station</a:t>
            </a:r>
          </a:p>
          <a:p>
            <a:pPr algn="ctr">
              <a:buFontTx/>
              <a:buChar char="-"/>
            </a:pPr>
            <a:r>
              <a:rPr lang="fr-FR" sz="1600" dirty="0"/>
              <a:t>au fonctionnement : permet de limiter les pertes économiques annuelles et responsabilise les communes pour la maintenance</a:t>
            </a:r>
          </a:p>
          <a:p>
            <a:pPr algn="ctr"/>
            <a:r>
              <a:rPr lang="fr-FR" sz="1600" dirty="0"/>
              <a:t>~10 à 40 % soit 200 à 800 € / station / an</a:t>
            </a:r>
            <a:endParaRPr lang="fr-FR" sz="1600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272480" y="2924944"/>
            <a:ext cx="9007001" cy="3744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Schéma régional pour la cohérence du déploiement des infrastructures de charge 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Approche régionale pour identifier et quantifier les besoins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Permet d’assurer l’optimisation des implantations, la cohérence et des objectifs partagés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Indispensable pour assurer une parfaite interopérabilité, régionale au moins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Prise en compte des initiatives voisines : syndicats du Gard, des Bouches-du-Rhône, du Var, de la Drôme et des Alpes de Haute-Provence</a:t>
            </a: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Nécessité d’une étude appliquée au contexte du Vaucluse pour le déploiement opérationnel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Conserver la cohérence régionale 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Décliner à l’échelle communale et infra : intégrer les initiatives de :</a:t>
            </a:r>
          </a:p>
          <a:p>
            <a:pPr marL="1365250" lvl="2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100" dirty="0"/>
              <a:t>La Communauté d’Agglomération du Grand Avignon (COGA), </a:t>
            </a:r>
          </a:p>
          <a:p>
            <a:pPr marL="1365250" lvl="2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100" dirty="0"/>
              <a:t>La communauté de communes Rhône Lez Provence (CCRLP), </a:t>
            </a:r>
          </a:p>
          <a:p>
            <a:pPr marL="1365250" lvl="2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100" dirty="0"/>
              <a:t>La communauté territoriale du Sud Lubéron (COTELUB), </a:t>
            </a:r>
          </a:p>
          <a:p>
            <a:pPr marL="1365250" lvl="2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100" dirty="0"/>
              <a:t>Le Parc naturel régional du Lubéron (PNRL) </a:t>
            </a:r>
          </a:p>
          <a:p>
            <a:pPr marL="1365250" lvl="2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100" dirty="0"/>
              <a:t>La Communauté d’agglomération du Ventoux, Comtat, Venaissin (COVE).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Prendre en compte des particularités du territoire : tourisme,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intermodalité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Considérer l’analyse des élus et leurs souhaits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Définir le modèle économique et les financements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r-FR" sz="1400" b="1" dirty="0"/>
          </a:p>
          <a:p>
            <a:pPr marL="1077913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75000"/>
              <a:buFont typeface="Arial" pitchFamily="34" charset="0"/>
              <a:buChar char="►"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Contexte</a:t>
            </a:r>
          </a:p>
        </p:txBody>
      </p:sp>
      <p:sp>
        <p:nvSpPr>
          <p:cNvPr id="34818" name="AutoShape 2" descr="blob:null/80022849-8b6b-4115-bad9-144bbec9d6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5352" t="36833" r="35511" b="34467"/>
          <a:stretch>
            <a:fillRect/>
          </a:stretch>
        </p:blipFill>
        <p:spPr bwMode="auto">
          <a:xfrm>
            <a:off x="5745088" y="692696"/>
            <a:ext cx="40289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72480" y="620688"/>
            <a:ext cx="5320207" cy="2160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450850" lvl="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Développement de la mobilité électrique : 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Offre variée et attractive (bonus écologique)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Confort, économie et sans émission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 national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déploiement d’infrastructures de charge subventionné (ADEME)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Limite : autonomie et points de charge</a:t>
            </a:r>
          </a:p>
          <a:p>
            <a:pPr marL="908050" lvl="1" indent="-450850">
              <a:buClr>
                <a:srgbClr val="3973AD"/>
              </a:buClr>
              <a:buFont typeface="Wingdings" pitchFamily="2" charset="2"/>
              <a:buChar char="Ø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Charge principalement au domicile ou travail, charge sur l’espace public est limitée (environ 10%) mais nécessaire pour rassurer les utilisateurs</a:t>
            </a: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r-FR" sz="1400" b="1" dirty="0"/>
          </a:p>
          <a:p>
            <a:pPr marL="1077913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75000"/>
              <a:buFont typeface="Arial" pitchFamily="34" charset="0"/>
              <a:buChar char="►"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736976" y="692696"/>
            <a:ext cx="5040560" cy="4896544"/>
            <a:chOff x="1208584" y="1772816"/>
            <a:chExt cx="5184576" cy="4895850"/>
          </a:xfrm>
        </p:grpSpPr>
        <p:pic>
          <p:nvPicPr>
            <p:cNvPr id="33794" name="Picture 2" descr="http://www.avere-france.org/Uploads/Articles/1487089773575328155b50d6a277ec2ae31c35ef43-1486654502d0a5cb6f79506b4e2821399fe5b9924f-3.png"/>
            <p:cNvPicPr>
              <a:picLocks noChangeAspect="1" noChangeArrowheads="1"/>
            </p:cNvPicPr>
            <p:nvPr/>
          </p:nvPicPr>
          <p:blipFill>
            <a:blip r:embed="rId2" cstate="print"/>
            <a:srcRect l="11631" r="12242"/>
            <a:stretch>
              <a:fillRect/>
            </a:stretch>
          </p:blipFill>
          <p:spPr bwMode="auto">
            <a:xfrm>
              <a:off x="1208584" y="1772816"/>
              <a:ext cx="5184576" cy="4895850"/>
            </a:xfrm>
            <a:prstGeom prst="rect">
              <a:avLst/>
            </a:prstGeom>
            <a:noFill/>
          </p:spPr>
        </p:pic>
        <p:sp>
          <p:nvSpPr>
            <p:cNvPr id="7" name="Ellipse 6"/>
            <p:cNvSpPr/>
            <p:nvPr/>
          </p:nvSpPr>
          <p:spPr bwMode="auto">
            <a:xfrm>
              <a:off x="4808984" y="5517232"/>
              <a:ext cx="432048" cy="36004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72480" y="692696"/>
            <a:ext cx="4968552" cy="5040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Maillage territorial – enjeu d’aménagement et de promotion de la mobilité :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Nombreuses initiatives portées par les syndicats d’énergie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Défaut d’offre en périurbain et rural 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Développements privés très limités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motivation des élus autour du projet est décisive 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obtenir un schéma de déploiement adapté au contexte local, que les élus maitrisent parfaitement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permettre le positionnement fin, décidé par l’élu, en lien avec les contraintes de stationnement, d’aménagement et de réseaux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garantir la promotion du projet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Pour mobiliser les communes financièrement,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Prévoir un stationnement gratuit (2h minimum) et zone bleue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Rentabilité non atteinte pour l’instant, enjeu d’aménagement du territoire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arguments annexes intéressants 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Utilisation des bornes en centre-bourg en remplacement du coffret forain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Dynamisation des centres-bourgs avec une nouvelle attractivité – développer l’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autopartage</a:t>
            </a: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 l’</a:t>
            </a:r>
            <a:r>
              <a:rPr lang="fr-FR" sz="1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intermodalité</a:t>
            </a:r>
            <a:endParaRPr lang="fr-F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Tourisme électrique se développe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Anticiper les initiatives nationales, laisser les collectivités choisir et maitriser l’infrastructure</a:t>
            </a:r>
          </a:p>
          <a:p>
            <a:pPr>
              <a:buFont typeface="Wingdings" pitchFamily="2" charset="2"/>
              <a:buChar char="ü"/>
            </a:pPr>
            <a:endParaRPr lang="fr-FR" sz="1100" b="1" dirty="0"/>
          </a:p>
          <a:p>
            <a:pPr marL="1077913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75000"/>
              <a:buFont typeface="Arial" pitchFamily="34" charset="0"/>
              <a:buChar char="►"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Les retours d’expérience</a:t>
            </a:r>
          </a:p>
        </p:txBody>
      </p:sp>
      <p:sp>
        <p:nvSpPr>
          <p:cNvPr id="33796" name="AutoShape 4" descr="blob:null/80022849-8b6b-4115-bad9-144bbec9d6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 descr="blob:null/80022849-8b6b-4115-bad9-144bbec9d6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704528" y="5877272"/>
            <a:ext cx="7488832" cy="792088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Spécificité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: déploiement de stations comprenant 2 bornes de charge (condition de financement ADEME ; nouveau dispositif)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itchFamily="2" charset="2"/>
              </a:rPr>
              <a:t> 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 schéma doit cibler des stations bien fréquentées 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40" name="Text Box 112"/>
          <p:cNvSpPr txBox="1">
            <a:spLocks noChangeArrowheads="1"/>
          </p:cNvSpPr>
          <p:nvPr/>
        </p:nvSpPr>
        <p:spPr bwMode="auto">
          <a:xfrm>
            <a:off x="1064568" y="3140970"/>
            <a:ext cx="7561262" cy="461665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Analyses et proposition de schéma de déploiement</a:t>
            </a:r>
          </a:p>
        </p:txBody>
      </p:sp>
      <p:sp>
        <p:nvSpPr>
          <p:cNvPr id="2053" name="Text Box 116"/>
          <p:cNvSpPr txBox="1">
            <a:spLocks noChangeArrowheads="1"/>
          </p:cNvSpPr>
          <p:nvPr/>
        </p:nvSpPr>
        <p:spPr bwMode="auto">
          <a:xfrm>
            <a:off x="704851" y="6186488"/>
            <a:ext cx="7561263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000" b="1">
              <a:solidFill>
                <a:srgbClr val="336699"/>
              </a:solidFill>
            </a:endParaRPr>
          </a:p>
          <a:p>
            <a:pPr algn="r">
              <a:spcBef>
                <a:spcPct val="50000"/>
              </a:spcBef>
            </a:pPr>
            <a:endParaRPr lang="fr-FR" sz="1200" b="1">
              <a:solidFill>
                <a:srgbClr val="336699"/>
              </a:solidFill>
            </a:endParaRPr>
          </a:p>
        </p:txBody>
      </p:sp>
      <p:sp>
        <p:nvSpPr>
          <p:cNvPr id="2054" name="Rectangle 117"/>
          <p:cNvSpPr>
            <a:spLocks noChangeArrowheads="1"/>
          </p:cNvSpPr>
          <p:nvPr/>
        </p:nvSpPr>
        <p:spPr bwMode="auto">
          <a:xfrm>
            <a:off x="8310564" y="6072190"/>
            <a:ext cx="10826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908720"/>
            <a:ext cx="3666407" cy="3816424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dirty="0"/>
              <a:t>Communauté d’Agglomération du Grand Avignon (COGA) ;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6 stations, 12 bornes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Dans dispositif ADEME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/>
              <a:t>Communauté de communes Rhône Lez Provence (CCRLP)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10 stations, 10 bornes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Financement TEPOS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/>
              <a:t>Communauté territoriale du Sud Lubéron (COTELUB) 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2 stations, 2 bornes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Financement TEPCV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/>
              <a:t>Parc naturel régional du Lubéron (PNRL) 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1 station, 1 borne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Financement TEPCV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/>
              <a:t>Communauté d’agglomération du Ventoux, Comtat, Venaissin (COVE)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 4 stations, 4 bornes</a:t>
            </a:r>
          </a:p>
          <a:p>
            <a:pPr lvl="1">
              <a:buFont typeface="Arial" pitchFamily="34" charset="0"/>
              <a:buChar char="•"/>
            </a:pPr>
            <a:r>
              <a:rPr lang="fr-FR" sz="1200" dirty="0"/>
              <a:t> Autofinancement</a:t>
            </a: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 déploiement prévu sur les collectivités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4528" y="5013176"/>
            <a:ext cx="7488832" cy="1656184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Approche complémentaire portée par le syndicat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pour garantir un maillage équilibré et un développement du territoire pertinent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itchFamily="2" charset="2"/>
              </a:rPr>
              <a:t> 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Prise en compte des indicateurs de population, tourisme, emploi, trajet domicile-travail, transports, commerce, culture, logements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lang="fr-FR" sz="1200" dirty="0">
                <a:sym typeface="Wingdings" pitchFamily="2" charset="2"/>
              </a:rPr>
              <a:t>Prise en compte de l’équilibre territorial, des initiatives voisines et de spécificités (tourisme notamment)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lang="fr-FR" sz="1200" dirty="0">
                <a:sym typeface="Wingdings" pitchFamily="2" charset="2"/>
              </a:rPr>
              <a:t>Dimensionnement de 26 stations soit 52 bornes dans le schéma complet : une station tous les 20 km, une station pour 11 000 habitants en moyenne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 6" descr="8 - IRVE proposées par les partena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8864" y="692696"/>
            <a:ext cx="5974176" cy="4224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Proposition de déploiement porté par le SEV</a:t>
            </a:r>
          </a:p>
        </p:txBody>
      </p:sp>
      <p:pic>
        <p:nvPicPr>
          <p:cNvPr id="6" name="Espace réservé du contenu 5" descr="Proposition fond blanc - filigrane projet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496" y="692695"/>
            <a:ext cx="8424936" cy="595690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40" name="Text Box 112"/>
          <p:cNvSpPr txBox="1">
            <a:spLocks noChangeArrowheads="1"/>
          </p:cNvSpPr>
          <p:nvPr/>
        </p:nvSpPr>
        <p:spPr bwMode="auto">
          <a:xfrm>
            <a:off x="1064568" y="3140970"/>
            <a:ext cx="7561262" cy="461665"/>
          </a:xfrm>
          <a:prstGeom prst="rect">
            <a:avLst/>
          </a:prstGeom>
          <a:solidFill>
            <a:srgbClr val="336699"/>
          </a:solidFill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Les aspects opérationnels</a:t>
            </a:r>
          </a:p>
        </p:txBody>
      </p:sp>
      <p:sp>
        <p:nvSpPr>
          <p:cNvPr id="2053" name="Text Box 116"/>
          <p:cNvSpPr txBox="1">
            <a:spLocks noChangeArrowheads="1"/>
          </p:cNvSpPr>
          <p:nvPr/>
        </p:nvSpPr>
        <p:spPr bwMode="auto">
          <a:xfrm>
            <a:off x="704851" y="6186488"/>
            <a:ext cx="7561263" cy="671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000" b="1">
              <a:solidFill>
                <a:srgbClr val="336699"/>
              </a:solidFill>
            </a:endParaRPr>
          </a:p>
          <a:p>
            <a:pPr algn="r">
              <a:spcBef>
                <a:spcPct val="50000"/>
              </a:spcBef>
            </a:pPr>
            <a:endParaRPr lang="fr-FR" sz="1200" b="1">
              <a:solidFill>
                <a:srgbClr val="336699"/>
              </a:solidFill>
            </a:endParaRPr>
          </a:p>
        </p:txBody>
      </p:sp>
      <p:sp>
        <p:nvSpPr>
          <p:cNvPr id="2054" name="Rectangle 117"/>
          <p:cNvSpPr>
            <a:spLocks noChangeArrowheads="1"/>
          </p:cNvSpPr>
          <p:nvPr/>
        </p:nvSpPr>
        <p:spPr bwMode="auto">
          <a:xfrm>
            <a:off x="8310564" y="6072190"/>
            <a:ext cx="1082675" cy="7143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488503" y="764704"/>
            <a:ext cx="8352929" cy="5328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infrastructures 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bornes de charge normale : technologies courantes et largement déployées (22kVA)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Forte concurrence, produits fiables, adaptées aux différents véhicules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L’installation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raccordement au réseau : relation avec ENEDIS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signalétique : prévoir une signalétique adaptée et personnalisée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gestion  technique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Supervision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Contrat de maintenance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0850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gestion clientèle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Accès aux bornes 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Accès à l’information : interface client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Facturation et monétique :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phone, paiement CB sans contact</a:t>
            </a: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Interopérabilité – choix de technologie GIREVE / autre ?</a:t>
            </a:r>
          </a:p>
          <a:p>
            <a:pPr marL="1365250" lvl="2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8050" lvl="1" indent="-450850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endParaRPr lang="fr-F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fr-FR" sz="1400" b="1" dirty="0"/>
          </a:p>
          <a:p>
            <a:pPr marL="1077913" marR="0" lvl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ct val="75000"/>
              <a:buFont typeface="Arial" pitchFamily="34" charset="0"/>
              <a:buChar char="►"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 marR="0" lvl="0" indent="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345488" cy="620688"/>
          </a:xfrm>
        </p:spPr>
        <p:txBody>
          <a:bodyPr/>
          <a:lstStyle/>
          <a:p>
            <a:pPr algn="ctr"/>
            <a:r>
              <a:rPr lang="fr-FR" dirty="0"/>
              <a:t>Le déploiement opérationnel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528" y="4869160"/>
            <a:ext cx="8064896" cy="1656184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Retours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d’expérience 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itchFamily="2" charset="2"/>
              </a:rPr>
              <a:t>Fréquentation encore faible : de l’ordre de 100 charges / borne / an</a:t>
            </a:r>
            <a:endParaRPr lang="fr-FR" sz="1200" dirty="0">
              <a:latin typeface="+mn-lt"/>
              <a:sym typeface="Wingdings" pitchFamily="2" charset="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itchFamily="2" charset="2"/>
              </a:rPr>
              <a:t>Développement des usages plus ciblé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itchFamily="2" charset="2"/>
              </a:rPr>
              <a:t> sur les bornes de charge rapides dans le futur : déploiement des bornes de charge normal pertinentes actuellement mais la fréquentation n’est pas en forte croissance hors zone urbaine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Char char="à"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Coût supporté par l’usager : acceptabilité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du coût de la charge publique par rapport à la charge à domicile : environ 4 € / heure de charge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1457</Words>
  <Application>Microsoft Office PowerPoint</Application>
  <PresentationFormat>Format A4 (210 x 297 mm)</PresentationFormat>
  <Paragraphs>210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Contexte</vt:lpstr>
      <vt:lpstr>Les retours d’expérience</vt:lpstr>
      <vt:lpstr>Présentation PowerPoint</vt:lpstr>
      <vt:lpstr>Le déploiement prévu sur les collectivités</vt:lpstr>
      <vt:lpstr>Proposition de déploiement porté par le SEV</vt:lpstr>
      <vt:lpstr>Présentation PowerPoint</vt:lpstr>
      <vt:lpstr>Le déploiement opérationnel</vt:lpstr>
      <vt:lpstr>Le déploiement opérationnel</vt:lpstr>
      <vt:lpstr>Présentation PowerPoint</vt:lpstr>
      <vt:lpstr>Les éléments financiers</vt:lpstr>
      <vt:lpstr>Les charges d’investissement</vt:lpstr>
      <vt:lpstr>Le financement du déploiement</vt:lpstr>
      <vt:lpstr>Les charges annuelles d’exploitation</vt:lpstr>
      <vt:lpstr>Les charges annuelles d’exploitation</vt:lpstr>
      <vt:lpstr>Les charges annuelles d’exploitation</vt:lpstr>
      <vt:lpstr>Les recettes du service</vt:lpstr>
      <vt:lpstr>L’équilibre entre dépenses et recettes d’exploitation</vt:lpstr>
      <vt:lpstr>L’équilibre économique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mramputh</dc:creator>
  <cp:lastModifiedBy>Alexandre THOMAS</cp:lastModifiedBy>
  <cp:revision>948</cp:revision>
  <cp:lastPrinted>2001-10-08T10:07:08Z</cp:lastPrinted>
  <dcterms:created xsi:type="dcterms:W3CDTF">2008-02-19T08:08:15Z</dcterms:created>
  <dcterms:modified xsi:type="dcterms:W3CDTF">2017-10-12T15:14:20Z</dcterms:modified>
</cp:coreProperties>
</file>